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notesMasterIdLst>
    <p:notesMasterId r:id="rId16"/>
  </p:notesMasterIdLst>
  <p:sldIdLst>
    <p:sldId id="256" r:id="rId2"/>
    <p:sldId id="360" r:id="rId3"/>
    <p:sldId id="361" r:id="rId4"/>
    <p:sldId id="364" r:id="rId5"/>
    <p:sldId id="362" r:id="rId6"/>
    <p:sldId id="365" r:id="rId7"/>
    <p:sldId id="369" r:id="rId8"/>
    <p:sldId id="366" r:id="rId9"/>
    <p:sldId id="370" r:id="rId10"/>
    <p:sldId id="367" r:id="rId11"/>
    <p:sldId id="372" r:id="rId12"/>
    <p:sldId id="371" r:id="rId13"/>
    <p:sldId id="368" r:id="rId14"/>
    <p:sldId id="266" r:id="rId15"/>
  </p:sldIdLst>
  <p:sldSz cx="18288000" cy="10287000"/>
  <p:notesSz cx="6858000" cy="9144000"/>
  <p:embeddedFontLst>
    <p:embeddedFont>
      <p:font typeface="Source Han Sans KR" panose="020B0600000101010101" charset="-127"/>
      <p:regular r:id="rId17"/>
    </p:embeddedFont>
    <p:embeddedFont>
      <p:font typeface="Source Han Sans KR Bold" panose="020B0600000101010101" charset="-127"/>
      <p:regular r:id="rId18"/>
    </p:embeddedFont>
    <p:embeddedFont>
      <p:font typeface="Inter Bold" panose="020B0600000101010101" charset="0"/>
      <p:regular r:id="rId19"/>
    </p:embeddedFont>
    <p:embeddedFont>
      <p:font typeface="Inter Light" panose="020B0600000101010101" charset="0"/>
      <p:regular r:id="rId20"/>
    </p:embeddedFont>
    <p:embeddedFont>
      <p:font typeface="Trebuchet MS" panose="020B0603020202020204" pitchFamily="34" charset="0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9CD"/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07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3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24575,'-7'0'0,"-9"0"0,-3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4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24575,'7'0'0,"3"7"0,-1 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4T12:35:22.6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2025-04-16(Wed)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1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7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407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5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4884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3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83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3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12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40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9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6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0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9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9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685800" rtl="0" eaLnBrk="1" latinLnBrk="1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1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33.xml"/><Relationship Id="rId9" Type="http://schemas.openxmlformats.org/officeDocument/2006/relationships/customXml" Target="../ink/ink36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.xml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37.xml"/><Relationship Id="rId9" Type="http://schemas.openxmlformats.org/officeDocument/2006/relationships/customXml" Target="../ink/ink40.xml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.xml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41.xml"/><Relationship Id="rId9" Type="http://schemas.openxmlformats.org/officeDocument/2006/relationships/customXml" Target="../ink/ink4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45.xml"/><Relationship Id="rId9" Type="http://schemas.openxmlformats.org/officeDocument/2006/relationships/customXml" Target="../ink/ink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5.xml"/><Relationship Id="rId9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9.xml"/><Relationship Id="rId9" Type="http://schemas.openxmlformats.org/officeDocument/2006/relationships/customXml" Target="../ink/ink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7" Type="http://schemas.openxmlformats.org/officeDocument/2006/relationships/image" Target="../media/image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9" Type="http://schemas.openxmlformats.org/officeDocument/2006/relationships/customXml" Target="../ink/ink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17.xml"/><Relationship Id="rId9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1.xml"/><Relationship Id="rId9" Type="http://schemas.openxmlformats.org/officeDocument/2006/relationships/customXml" Target="../ink/ink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5.xml"/><Relationship Id="rId9" Type="http://schemas.openxmlformats.org/officeDocument/2006/relationships/customXml" Target="../ink/ink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customXml" Target="../ink/ink29.xml"/><Relationship Id="rId9" Type="http://schemas.openxmlformats.org/officeDocument/2006/relationships/customXml" Target="../ink/ink32.xml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중간발표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41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B697-90F8-E43E-225E-1BB1B666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B8515D-8DFB-5841-4DE9-8BBD3CAFEA0E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EBD6853-835D-75B5-3FAA-3047FC24C147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세부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A17C0CF-A43B-41F3-ADB2-6AEDD12A3B1E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8576191-771F-0CF9-DEA5-A8B706DEB033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14134A4-968F-7AF9-57EE-CABE45B59AAF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77F62EC-A4D1-A2AD-E2C4-A04BC324984F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AEC370C-1667-5552-275C-3ECDC120B526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63F6A12B-D003-6DA7-793A-950266B32F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" y="2792333"/>
            <a:ext cx="2800741" cy="24863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DA0629-6AB0-BE6A-C22F-8D42076BD5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4565" y="1164871"/>
            <a:ext cx="6325483" cy="40867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E14B1-9817-5E7D-57A4-F1D6BB8544D7}"/>
              </a:ext>
            </a:extLst>
          </p:cNvPr>
          <p:cNvSpPr txBox="1"/>
          <p:nvPr/>
        </p:nvSpPr>
        <p:spPr>
          <a:xfrm>
            <a:off x="2077065" y="5681139"/>
            <a:ext cx="11032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 err="1"/>
              <a:t>ufw</a:t>
            </a:r>
            <a:r>
              <a:rPr lang="en-US" altLang="ko-KR" sz="2400" dirty="0"/>
              <a:t> default deny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ko-KR" altLang="en-US" sz="2400" dirty="0"/>
              <a:t>모든 외부 접속을 기본적으로 차단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 err="1"/>
              <a:t>ufw</a:t>
            </a:r>
            <a:r>
              <a:rPr lang="en-US" altLang="ko-KR" sz="2400" dirty="0"/>
              <a:t> allow {port}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ko-KR" altLang="en-US" sz="2400" dirty="0"/>
              <a:t>특정 포트를 허용 </a:t>
            </a:r>
            <a:r>
              <a:rPr lang="en-US" altLang="ko-KR" sz="2400" dirty="0"/>
              <a:t>(22, 80, 443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 err="1"/>
              <a:t>ufw</a:t>
            </a:r>
            <a:r>
              <a:rPr lang="en-US" altLang="ko-KR" sz="2400" dirty="0"/>
              <a:t> enable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ko-KR" altLang="en-US" sz="2400" dirty="0"/>
              <a:t>방화벽</a:t>
            </a:r>
            <a:r>
              <a:rPr lang="en-US" altLang="ko-KR" sz="2400" dirty="0"/>
              <a:t>(UFW) </a:t>
            </a:r>
            <a:r>
              <a:rPr lang="ko-KR" altLang="en-US" sz="2400" dirty="0"/>
              <a:t>실행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2E2C1-4012-9EF7-5BB2-F8D6C9C5F9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6025" y="7380404"/>
            <a:ext cx="6982799" cy="25244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0BBA4A-8E57-58B0-630E-A441F12DAD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7028" y="8360179"/>
            <a:ext cx="526806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9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72033-BDDF-2967-65B2-23DFF859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D3CBD6-9C20-88CA-A717-87BF5FB2AB9D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9FA3275-1678-035E-31F7-BFAE74A8911B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세부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5C91C28-6873-6A19-EFB7-F62A9FBE56E3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FF719F8-9E52-06B8-02F9-DF16A51B0A2F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7E12C97-CEF1-4683-E145-7B739C86FB04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B61AFD9-A4CE-E2E0-3436-7D285DADD198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048BEF4-F48F-6503-6A58-56F8ECEE6CF0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844648AA-FA29-AA29-3824-9B8CF5D231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" y="2792333"/>
            <a:ext cx="2800741" cy="24863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6B44C9-D54C-455B-4A12-9FF95AF4CE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4565" y="1164871"/>
            <a:ext cx="6325483" cy="40867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1DA5CB-A66C-8D4B-AEF5-E32920271FDA}"/>
              </a:ext>
            </a:extLst>
          </p:cNvPr>
          <p:cNvSpPr txBox="1"/>
          <p:nvPr/>
        </p:nvSpPr>
        <p:spPr>
          <a:xfrm>
            <a:off x="2209800" y="5992722"/>
            <a:ext cx="11032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/>
              <a:t>sed -</a:t>
            </a:r>
            <a:r>
              <a:rPr lang="en-US" altLang="ko-KR" sz="2400" dirty="0" err="1"/>
              <a:t>i</a:t>
            </a:r>
            <a:r>
              <a:rPr lang="en-US" altLang="ko-KR" sz="2400" dirty="0"/>
              <a:t> -E 's|^[#\s]*{key}\s+.*|{key} {</a:t>
            </a:r>
            <a:r>
              <a:rPr lang="en-US" altLang="ko-KR" sz="2400" dirty="0" err="1"/>
              <a:t>val</a:t>
            </a:r>
            <a:r>
              <a:rPr lang="en-US" altLang="ko-KR" sz="2400" dirty="0"/>
              <a:t>}|' /</a:t>
            </a:r>
            <a:r>
              <a:rPr lang="en-US" altLang="ko-KR" sz="2400" dirty="0" err="1"/>
              <a:t>etc</a:t>
            </a:r>
            <a:r>
              <a:rPr lang="en-US" altLang="ko-KR" sz="2400" dirty="0"/>
              <a:t>/ssh/</a:t>
            </a:r>
            <a:r>
              <a:rPr lang="en-US" altLang="ko-KR" sz="2400" dirty="0" err="1"/>
              <a:t>sshd_config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sshd_config</a:t>
            </a:r>
            <a:r>
              <a:rPr lang="ko-KR" altLang="en-US" sz="2400" dirty="0"/>
              <a:t>에서 설정 키를 찾아 수정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의미</a:t>
            </a:r>
            <a:r>
              <a:rPr lang="en-US" altLang="ko-KR" sz="2400" dirty="0"/>
              <a:t>: </a:t>
            </a:r>
            <a:r>
              <a:rPr lang="ko-KR" altLang="en-US" sz="2400" dirty="0"/>
              <a:t>예</a:t>
            </a:r>
            <a:r>
              <a:rPr lang="en-US" altLang="ko-KR" sz="2400" dirty="0"/>
              <a:t>) </a:t>
            </a:r>
            <a:r>
              <a:rPr lang="en-US" altLang="ko-KR" sz="2400" dirty="0" err="1"/>
              <a:t>PermitRootLogin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PasswordAuthentication</a:t>
            </a:r>
            <a:r>
              <a:rPr lang="en-US" altLang="ko-KR" sz="2400" dirty="0"/>
              <a:t> </a:t>
            </a:r>
            <a:r>
              <a:rPr lang="ko-KR" altLang="en-US" sz="2400" dirty="0"/>
              <a:t>등을 설정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 err="1"/>
              <a:t>systemctl</a:t>
            </a:r>
            <a:r>
              <a:rPr lang="en-US" altLang="ko-KR" sz="2400" dirty="0"/>
              <a:t> restart </a:t>
            </a:r>
            <a:r>
              <a:rPr lang="en-US" altLang="ko-KR" sz="2400" dirty="0" err="1"/>
              <a:t>sshd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SSH </a:t>
            </a:r>
            <a:r>
              <a:rPr lang="ko-KR" altLang="en-US" sz="2400" dirty="0"/>
              <a:t>설정 적용을 위해 </a:t>
            </a:r>
            <a:r>
              <a:rPr lang="en-US" altLang="ko-KR" sz="2400" dirty="0"/>
              <a:t>SSH </a:t>
            </a:r>
            <a:r>
              <a:rPr lang="ko-KR" altLang="en-US" sz="2400" dirty="0"/>
              <a:t>데몬 재시작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5E5C7B-2687-EC22-441E-2BC778DE66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625" y="8001164"/>
            <a:ext cx="6982799" cy="13432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9B1CCC-93F0-930C-C1E1-966CCBAA4C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68144" y="8001164"/>
            <a:ext cx="6906589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3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528E-ABA2-DC23-FF7B-6D9AEF61E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0FDB70-468F-60E8-37B2-7B0186A6536D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7DF84A8-DF22-C982-CCDC-6CC7C82C4783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세부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B421C6A-47EF-DE36-1B39-1C53FB096C3D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A0C7689-777C-C638-BE68-D53EBDADB4B1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B1800EA-424A-9B07-0812-C7A0481D1038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FC3410F-A46B-E4E3-8D1F-7DC17A17CDA6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B8E9351A-24A0-1E86-8048-94C3CC1782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2828654"/>
            <a:ext cx="3029373" cy="1876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239AB8-91CD-DAA1-78FF-9C999D4A1A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4200" y="1989555"/>
            <a:ext cx="6897063" cy="2781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E69CA009-C3A7-F6D5-D1FD-5DABF7754E7E}"/>
              </a:ext>
            </a:extLst>
          </p:cNvPr>
          <p:cNvSpPr txBox="1"/>
          <p:nvPr/>
        </p:nvSpPr>
        <p:spPr>
          <a:xfrm>
            <a:off x="1676400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3B102-173A-2389-DB8E-0AA456E50766}"/>
              </a:ext>
            </a:extLst>
          </p:cNvPr>
          <p:cNvSpPr txBox="1"/>
          <p:nvPr/>
        </p:nvSpPr>
        <p:spPr>
          <a:xfrm>
            <a:off x="2020083" y="5493111"/>
            <a:ext cx="110323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/>
              <a:t>e4defrag {path}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ext4 </a:t>
            </a:r>
            <a:r>
              <a:rPr lang="ko-KR" altLang="en-US" sz="2400" dirty="0"/>
              <a:t>파일 시스템 조각 모음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의미</a:t>
            </a:r>
            <a:r>
              <a:rPr lang="en-US" altLang="ko-KR" sz="2400" dirty="0"/>
              <a:t>: </a:t>
            </a:r>
            <a:r>
              <a:rPr lang="ko-KR" altLang="en-US" sz="2400" dirty="0"/>
              <a:t>파일 배치 최적화로 </a:t>
            </a:r>
            <a:r>
              <a:rPr lang="en-US" altLang="ko-KR" sz="2400" dirty="0"/>
              <a:t>I/O </a:t>
            </a:r>
            <a:r>
              <a:rPr lang="ko-KR" altLang="en-US" sz="2400" dirty="0"/>
              <a:t>성능 향상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/>
              <a:t>find {path} -type f -empty –delete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비어있는</a:t>
            </a:r>
            <a:r>
              <a:rPr lang="ko-KR" altLang="en-US" sz="2400" dirty="0"/>
              <a:t> 파일 삭제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/>
              <a:t>find {path} -type d -empty –delete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비어있는</a:t>
            </a:r>
            <a:r>
              <a:rPr lang="ko-KR" altLang="en-US" sz="2400" dirty="0"/>
              <a:t> 디렉토리 삭제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4506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06DD8-059A-1C34-36A5-360D5B0B4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BA961A-C74B-0D2B-E720-9FB0C4741331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B9D9F68-FCD4-8E25-821F-93A44CF9093D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진행 상황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7E1E543-9CBC-43D0-0783-B6307F395094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현재까지의 진행 상황 및 앞으로의 계획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E6FCFD8-44F3-D7CF-98C0-1E362D4BACA2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3BC66EC-484C-23AF-606C-4CEA58C23929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E58EE12-8029-19D3-AEB9-37D42775E67D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500C930-08AC-7490-F17A-9D93AC04ED19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624717-BDD2-D02C-4292-F6CAC2368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282369"/>
              </p:ext>
            </p:extLst>
          </p:nvPr>
        </p:nvGraphicFramePr>
        <p:xfrm>
          <a:off x="1371600" y="2697352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681137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1</a:t>
                      </a:r>
                      <a:r>
                        <a:rPr lang="ko-KR" altLang="en-US" sz="1800" dirty="0"/>
                        <a:t>단계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r>
                        <a:rPr lang="en-US" altLang="ko-KR" sz="1800" dirty="0" err="1"/>
                        <a:t>venv</a:t>
                      </a:r>
                      <a:r>
                        <a:rPr lang="en-US" altLang="ko-KR" sz="1800" dirty="0"/>
                        <a:t>/  </a:t>
                      </a:r>
                      <a:r>
                        <a:rPr lang="ko-KR" altLang="en-US" sz="1800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완료</a:t>
                      </a:r>
                      <a:endParaRPr lang="en-US" altLang="ko-KR" sz="18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패키지 추가 </a:t>
                      </a:r>
                      <a:r>
                        <a:rPr lang="en-US" altLang="ko-KR" sz="1800" dirty="0"/>
                        <a:t>(click, </a:t>
                      </a:r>
                      <a:r>
                        <a:rPr lang="en-US" altLang="ko-KR" sz="1800" dirty="0" err="1"/>
                        <a:t>jsonschema</a:t>
                      </a:r>
                      <a:r>
                        <a:rPr lang="en-US" altLang="ko-KR" sz="1800" dirty="0"/>
                        <a:t>, </a:t>
                      </a:r>
                      <a:r>
                        <a:rPr lang="en-US" altLang="ko-KR" sz="1800" dirty="0" err="1"/>
                        <a:t>psutil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2</a:t>
                      </a:r>
                      <a:r>
                        <a:rPr lang="ko-KR" altLang="en-US" sz="1800" dirty="0"/>
                        <a:t>단계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err="1"/>
                        <a:t>settings.json</a:t>
                      </a:r>
                      <a:r>
                        <a:rPr lang="ko-KR" altLang="en-US" sz="1800" dirty="0"/>
                        <a:t> → 기본 </a:t>
                      </a:r>
                      <a:r>
                        <a:rPr lang="ko-KR" altLang="en-US" sz="1800" dirty="0" err="1"/>
                        <a:t>설정값</a:t>
                      </a:r>
                      <a:r>
                        <a:rPr lang="ko-KR" altLang="en-US" sz="1800" dirty="0"/>
                        <a:t> 정의 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예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방화벽 규칙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로그 설정 등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config.py</a:t>
                      </a:r>
                      <a:r>
                        <a:rPr lang="ko-KR" altLang="en-US" sz="1800" dirty="0"/>
                        <a:t> → 설정 로드 및 </a:t>
                      </a:r>
                      <a:r>
                        <a:rPr lang="en-US" altLang="ko-KR" sz="1800" dirty="0" err="1"/>
                        <a:t>jsonschema</a:t>
                      </a:r>
                      <a:r>
                        <a:rPr lang="ko-KR" altLang="en-US" sz="1800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test_config.py</a:t>
                      </a:r>
                      <a:r>
                        <a:rPr lang="en-US" altLang="ko-KR" sz="1800" dirty="0"/>
                        <a:t> → config.py </a:t>
                      </a:r>
                      <a:r>
                        <a:rPr lang="ko-KR" altLang="en-US" sz="1800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3</a:t>
                      </a:r>
                      <a:r>
                        <a:rPr lang="ko-KR" altLang="en-US" sz="1800" dirty="0"/>
                        <a:t>단계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 system.py </a:t>
                      </a:r>
                      <a:r>
                        <a:rPr lang="ko-KR" altLang="en-US" sz="1800" dirty="0"/>
                        <a:t>→ 가상환경 탐지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optimizer.py</a:t>
                      </a:r>
                      <a:r>
                        <a:rPr lang="ko-KR" altLang="en-US" sz="1800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/>
                        <a:t>개발중</a:t>
                      </a:r>
                      <a:endParaRPr lang="ko-KR" altLang="en-US" sz="18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4</a:t>
                      </a:r>
                      <a:r>
                        <a:rPr lang="ko-KR" altLang="en-US" sz="1800" dirty="0"/>
                        <a:t>단계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restore.py</a:t>
                      </a:r>
                      <a:r>
                        <a:rPr lang="ko-KR" altLang="en-US" sz="1800" dirty="0"/>
                        <a:t> → 복원 기능 구현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스냅샷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자동 백업주기설정 등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test_restore.py</a:t>
                      </a:r>
                      <a:r>
                        <a:rPr lang="en-US" altLang="ko-KR" sz="1800" dirty="0"/>
                        <a:t> → </a:t>
                      </a:r>
                      <a:r>
                        <a:rPr lang="ko-KR" altLang="en-US" sz="1800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5</a:t>
                      </a:r>
                      <a:r>
                        <a:rPr lang="ko-KR" altLang="en-US" sz="1800" dirty="0"/>
                        <a:t>단계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main.py</a:t>
                      </a:r>
                      <a:r>
                        <a:rPr lang="ko-KR" altLang="en-US" sz="1800" dirty="0"/>
                        <a:t> → </a:t>
                      </a:r>
                      <a:r>
                        <a:rPr lang="en-US" altLang="ko-KR" sz="1800" dirty="0"/>
                        <a:t>GUI </a:t>
                      </a:r>
                      <a:r>
                        <a:rPr lang="ko-KR" altLang="en-US" sz="1800" dirty="0"/>
                        <a:t>기능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python main.py optimize → </a:t>
                      </a:r>
                      <a:r>
                        <a:rPr lang="ko-KR" altLang="en-US" sz="1800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6</a:t>
                      </a:r>
                      <a:r>
                        <a:rPr lang="ko-KR" altLang="en-US" sz="1800" dirty="0"/>
                        <a:t>단계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python main.py restore → </a:t>
                      </a:r>
                      <a:r>
                        <a:rPr lang="ko-KR" altLang="en-US" sz="1800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logger.py</a:t>
                      </a:r>
                      <a:r>
                        <a:rPr lang="ko-KR" altLang="en-US" sz="1800" dirty="0"/>
                        <a:t> → 로그 관리 기능 추가 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정보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경고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오류 등 구분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모든 기능에서 </a:t>
                      </a:r>
                      <a:r>
                        <a:rPr lang="en-US" altLang="ko-KR" sz="1800" dirty="0"/>
                        <a:t>logger</a:t>
                      </a:r>
                      <a:r>
                        <a:rPr lang="ko-KR" altLang="en-US" sz="1800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/>
                        <a:t>7</a:t>
                      </a:r>
                      <a:r>
                        <a:rPr lang="ko-KR" altLang="en-US" sz="1800" dirty="0"/>
                        <a:t>단계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/>
                        <a:t>README.md</a:t>
                      </a:r>
                      <a:r>
                        <a:rPr lang="ko-KR" altLang="en-US" sz="1800" dirty="0"/>
                        <a:t> 업데이트 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사용 방법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실행 예시 추가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5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FBA3D-F788-6A77-86CA-CD1B022C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EF53C6-C35F-44CB-EC11-BB0ACEF7580F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0B20431-8D90-AEE9-92A4-3632C4F7986F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프로잭트</a:t>
            </a: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개요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2CBEEAB-41AE-B132-01DB-6519CE77FF2B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시스템 최적화 및 복원 기능 개발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4C2B78-5821-B65D-1133-B81B0083F093}"/>
              </a:ext>
            </a:extLst>
          </p:cNvPr>
          <p:cNvSpPr txBox="1"/>
          <p:nvPr/>
        </p:nvSpPr>
        <p:spPr>
          <a:xfrm>
            <a:off x="1508023" y="3086100"/>
            <a:ext cx="9906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이 프로젝트는 리눅스 시스템의 성능을 최적화하고</a:t>
            </a:r>
            <a:r>
              <a:rPr lang="en-US" altLang="ko-KR" sz="2800" dirty="0"/>
              <a:t>, </a:t>
            </a:r>
            <a:r>
              <a:rPr lang="ko-KR" altLang="en-US" sz="2800" dirty="0"/>
              <a:t>문제 발생 시 빠르게 복원할 수 있는 기능을 갖춘 관리 도구를 개발하는 것을 목표로 합니다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800" dirty="0"/>
              <a:t>GPT</a:t>
            </a:r>
            <a:r>
              <a:rPr lang="ko-KR" altLang="en-US" sz="2800" dirty="0"/>
              <a:t>를 활용해 실무성과 자격증 연계성이 높은 주제로 선정하였습니다</a:t>
            </a:r>
            <a:r>
              <a:rPr lang="en-US" altLang="ko-KR" sz="28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목표</a:t>
            </a:r>
            <a:endParaRPr lang="en-US" altLang="ko-KR" sz="28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리눅스 시스템의 성능을 향상시키는 최적화기능 개발</a:t>
            </a:r>
            <a:endParaRPr lang="en-US" altLang="ko-KR" sz="28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800" dirty="0"/>
              <a:t>사용자 실수를 대비한 복원 기능 통합</a:t>
            </a:r>
            <a:endParaRPr lang="en-US" altLang="ko-KR" sz="28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88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757C7-BF06-37FB-07C5-9E8930DD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E11E2D-4E82-7E67-01BC-E45ABA29ED84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B0CA0A7-F87A-A81D-3E49-EA9CF99E4B77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기존 도구와의 비교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AA3F0CB-5807-5DFF-3884-534BFA26AD39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최적화 도구와의 차이점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261E39-1339-E537-E10A-48E1D32A653D}"/>
              </a:ext>
            </a:extLst>
          </p:cNvPr>
          <p:cNvSpPr txBox="1"/>
          <p:nvPr/>
        </p:nvSpPr>
        <p:spPr>
          <a:xfrm>
            <a:off x="1508023" y="2664968"/>
            <a:ext cx="1182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시스템 최적화 관련 도구들은 이미 존재하지만</a:t>
            </a:r>
            <a:r>
              <a:rPr lang="en-US" altLang="ko-KR" sz="2400" dirty="0"/>
              <a:t>, </a:t>
            </a:r>
            <a:r>
              <a:rPr lang="ko-KR" altLang="en-US" sz="2400" dirty="0"/>
              <a:t>구현하려는 기능들은 모두 각각 다른 도구들에 구현이 되어있어 여러 기능들이 통합되어 있다는 점에서 차별화 됩니다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D48AB86-3892-F92E-374C-F3B67F5B4BC0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D48AB86-3892-F92E-374C-F3B67F5B4B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DA5E3E9-DC1D-422D-534C-2EA62A29D118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DA5E3E9-DC1D-422D-534C-2EA62A29D1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FFACDC4-6AB4-0A98-F718-9E658D15B5FF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FFACDC4-6AB4-0A98-F718-9E658D15B5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627148B-6985-E0C3-B7F1-E0D412C4BE86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627148B-6985-E0C3-B7F1-E0D412C4BE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4AF4AF1-632D-5854-AC97-437CA339C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32006"/>
              </p:ext>
            </p:extLst>
          </p:nvPr>
        </p:nvGraphicFramePr>
        <p:xfrm>
          <a:off x="1676400" y="4076701"/>
          <a:ext cx="14706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1808062432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401576345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32844515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303865131"/>
                    </a:ext>
                  </a:extLst>
                </a:gridCol>
              </a:tblGrid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solidFill>
                            <a:schemeClr val="tx1"/>
                          </a:solidFill>
                        </a:rPr>
                        <a:t>최적화 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</a:rPr>
                        <a:t>Stacer</a:t>
                      </a:r>
                      <a:endParaRPr lang="ko-KR" alt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>
                          <a:solidFill>
                            <a:schemeClr val="tx1"/>
                          </a:solidFill>
                        </a:rPr>
                        <a:t>Timeshift</a:t>
                      </a:r>
                      <a:endParaRPr lang="ko-KR" alt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solidFill>
                            <a:schemeClr val="tx1"/>
                          </a:solidFill>
                        </a:rPr>
                        <a:t>BleachBit</a:t>
                      </a:r>
                      <a:endParaRPr lang="ko-KR" alt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609329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CPU </a:t>
                      </a:r>
                      <a:r>
                        <a:rPr lang="ko-KR" altLang="en-US" sz="3600" dirty="0"/>
                        <a:t>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718084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IO </a:t>
                      </a:r>
                      <a:r>
                        <a:rPr lang="ko-KR" altLang="en-US" sz="3600" dirty="0"/>
                        <a:t>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4461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메모리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481036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서비스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666149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보안 설정 강화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X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858078"/>
                  </a:ext>
                </a:extLst>
              </a:tr>
              <a:tr h="61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/>
                        <a:t>디스크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O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29281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F0602E5-196F-7D8F-EF72-46C01DF5F31B}"/>
              </a:ext>
            </a:extLst>
          </p:cNvPr>
          <p:cNvSpPr txBox="1"/>
          <p:nvPr/>
        </p:nvSpPr>
        <p:spPr>
          <a:xfrm>
            <a:off x="1678858" y="8557261"/>
            <a:ext cx="720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Stacer: </a:t>
            </a:r>
            <a:r>
              <a:rPr lang="ko-KR" altLang="en-US" dirty="0" err="1">
                <a:latin typeface="+mn-ea"/>
              </a:rPr>
              <a:t>시각화된</a:t>
            </a:r>
            <a:r>
              <a:rPr lang="ko-KR" altLang="en-US" dirty="0">
                <a:latin typeface="+mn-ea"/>
              </a:rPr>
              <a:t> 자원관리 강점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하지만 보안</a:t>
            </a:r>
            <a:r>
              <a:rPr lang="en-US" altLang="ko-KR" dirty="0">
                <a:latin typeface="+mn-ea"/>
              </a:rPr>
              <a:t>/IO </a:t>
            </a:r>
            <a:r>
              <a:rPr lang="ko-KR" altLang="en-US" dirty="0">
                <a:latin typeface="+mn-ea"/>
              </a:rPr>
              <a:t>영역 취약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Timeshift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백업 기능 특화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실시간 최적화 없음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BleachBit: </a:t>
            </a:r>
            <a:r>
              <a:rPr lang="ko-KR" altLang="en-US" dirty="0">
                <a:latin typeface="+mn-ea"/>
              </a:rPr>
              <a:t>디스크 정리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캐시 삭제 중심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제어나 보안 불가</a:t>
            </a:r>
          </a:p>
        </p:txBody>
      </p:sp>
    </p:spTree>
    <p:extLst>
      <p:ext uri="{BB962C8B-B14F-4D97-AF65-F5344CB8AC3E}">
        <p14:creationId xmlns:p14="http://schemas.microsoft.com/office/powerpoint/2010/main" val="336224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A8570-29A7-4D16-25FA-117EE747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162BC2-ACD3-3FA4-EE9E-D0B797A162F8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3E50147-A81F-3F2E-D40E-61B0021FA7B0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시스템 흐름도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74661A-E8A1-11BB-DFEE-6C2F7541D6F8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흐름도 </a:t>
            </a: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 구조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D80A20A-A8A2-A98B-B182-E686B2C3353A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7D83961-6814-6578-6F82-ECC3D68D5649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7ACBBB2-5874-3F8D-1A6D-030B69A62534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28D01AD-A8D8-C646-1C11-8EA094CDFC5A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CFB73621-0755-DE7E-91BF-84964F345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9949" y="2862249"/>
            <a:ext cx="5333640" cy="6453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C8B59497-77B3-EBED-4A6D-F6763ACAC275}"/>
              </a:ext>
            </a:extLst>
          </p:cNvPr>
          <p:cNvSpPr txBox="1"/>
          <p:nvPr/>
        </p:nvSpPr>
        <p:spPr>
          <a:xfrm>
            <a:off x="8404592" y="1926821"/>
            <a:ext cx="6433693" cy="767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system.py       #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 탐지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4B1947-EB23-842F-A03C-2DFB09F066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4592" y="1047141"/>
            <a:ext cx="697327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2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54759-9392-9F02-0853-EDC950CC6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726335C0-4D16-4ACA-E919-A0BD7B6D6199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기능 </a:t>
            </a: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목록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3123AD3-C826-1C0E-053E-9CBB29AE64A2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8D81A46-938F-7470-16EE-D4F97DE65EC4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74F350B-0A28-28A6-B46D-01B3692DE450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325F94B-447A-3135-948A-1B9B88D7FE18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96047B-562A-7D8F-2937-9B33666CA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998435"/>
              </p:ext>
            </p:extLst>
          </p:nvPr>
        </p:nvGraphicFramePr>
        <p:xfrm>
          <a:off x="1752600" y="1638300"/>
          <a:ext cx="11460480" cy="799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120">
                  <a:extLst>
                    <a:ext uri="{9D8B030D-6E8A-4147-A177-3AD203B41FA5}">
                      <a16:colId xmlns:a16="http://schemas.microsoft.com/office/drawing/2014/main" val="136791829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1040767997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3311315680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2656751607"/>
                    </a:ext>
                  </a:extLst>
                </a:gridCol>
              </a:tblGrid>
              <a:tr h="6143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최적화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세부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확인 명령어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목적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732874"/>
                  </a:ext>
                </a:extLst>
              </a:tr>
              <a:tr h="614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CPU</a:t>
                      </a:r>
                      <a:r>
                        <a:rPr lang="ko-KR" altLang="en-US" sz="2800" dirty="0"/>
                        <a:t> 최적화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CPU </a:t>
                      </a:r>
                      <a:r>
                        <a:rPr lang="ko-KR" altLang="en-US" sz="1800" dirty="0"/>
                        <a:t>우선순위 조정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ps</a:t>
                      </a:r>
                      <a:r>
                        <a:rPr lang="en-US" altLang="ko-KR" sz="1400" dirty="0"/>
                        <a:t> -o </a:t>
                      </a:r>
                      <a:r>
                        <a:rPr lang="en-US" altLang="ko-KR" sz="1400" dirty="0" err="1"/>
                        <a:t>pid,comm,nice</a:t>
                      </a:r>
                      <a:r>
                        <a:rPr lang="en-US" altLang="ko-KR" sz="1400" dirty="0"/>
                        <a:t> -C python3,nginx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우선순위 상승으로 </a:t>
                      </a:r>
                      <a:r>
                        <a:rPr lang="en-US" altLang="ko-KR" sz="1600" dirty="0"/>
                        <a:t>CPU </a:t>
                      </a:r>
                      <a:r>
                        <a:rPr lang="ko-KR" altLang="en-US" sz="1600" dirty="0"/>
                        <a:t>스케줄링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11627"/>
                  </a:ext>
                </a:extLst>
              </a:tr>
              <a:tr h="614363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CPU governor </a:t>
                      </a:r>
                      <a:r>
                        <a:rPr lang="ko-KR" altLang="en-US" sz="1800" dirty="0"/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cat /sys/devices/system/</a:t>
                      </a:r>
                      <a:r>
                        <a:rPr lang="en-US" altLang="ko-KR" sz="1400" dirty="0" err="1"/>
                        <a:t>cpu</a:t>
                      </a:r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cpu</a:t>
                      </a:r>
                      <a:r>
                        <a:rPr lang="en-US" altLang="ko-KR" sz="1400" dirty="0"/>
                        <a:t>*/</a:t>
                      </a:r>
                      <a:r>
                        <a:rPr lang="en-US" altLang="ko-KR" sz="1400" dirty="0" err="1"/>
                        <a:t>cpufreq</a:t>
                      </a:r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scaling_governor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고정된 최고 성능 모드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반응속도 증가</a:t>
                      </a:r>
                      <a:br>
                        <a:rPr lang="ko-KR" altLang="en-US" sz="1600" dirty="0"/>
                      </a:br>
                      <a:r>
                        <a:rPr lang="en-US" altLang="ko-KR" sz="1600" dirty="0"/>
                        <a:t>(※ </a:t>
                      </a:r>
                      <a:r>
                        <a:rPr lang="ko-KR" altLang="en-US" sz="1600" dirty="0"/>
                        <a:t>가상환경은 건너뜀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5865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I/O </a:t>
                      </a:r>
                      <a:r>
                        <a:rPr lang="ko-KR" altLang="en-US" sz="2800" dirty="0"/>
                        <a:t>최적화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I/O </a:t>
                      </a:r>
                      <a:r>
                        <a:rPr lang="ko-KR" altLang="en-US" sz="1800" dirty="0"/>
                        <a:t>스케줄러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cat /sys/block/</a:t>
                      </a:r>
                      <a:r>
                        <a:rPr lang="en-US" altLang="ko-KR" sz="1400" dirty="0" err="1"/>
                        <a:t>sda</a:t>
                      </a:r>
                      <a:r>
                        <a:rPr lang="en-US" altLang="ko-KR" sz="1400" dirty="0"/>
                        <a:t>/queue/scheduler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응답지연 감소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빠른 요청 처리</a:t>
                      </a:r>
                      <a:br>
                        <a:rPr lang="ko-KR" altLang="en-US" sz="1600" dirty="0"/>
                      </a:br>
                      <a:r>
                        <a:rPr lang="en-US" altLang="ko-KR" sz="1600" dirty="0"/>
                        <a:t>(※ </a:t>
                      </a:r>
                      <a:r>
                        <a:rPr lang="ko-KR" altLang="en-US" sz="1600" dirty="0"/>
                        <a:t>가상환경은 건너뜀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507305"/>
                  </a:ext>
                </a:extLst>
              </a:tr>
              <a:tr h="614363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Read_ahead</a:t>
                      </a:r>
                      <a:r>
                        <a:rPr lang="en-US" altLang="ko-KR" sz="1800" dirty="0"/>
                        <a:t> </a:t>
                      </a:r>
                      <a:r>
                        <a:rPr lang="ko-KR" altLang="en-US" sz="1800" dirty="0"/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blockdev</a:t>
                      </a:r>
                      <a:r>
                        <a:rPr lang="en-US" altLang="ko-KR" sz="1400" dirty="0"/>
                        <a:t> --</a:t>
                      </a:r>
                      <a:r>
                        <a:rPr lang="en-US" altLang="ko-KR" sz="1400" dirty="0" err="1"/>
                        <a:t>getra</a:t>
                      </a:r>
                      <a:r>
                        <a:rPr lang="en-US" altLang="ko-KR" sz="1400" dirty="0"/>
                        <a:t> /dev/</a:t>
                      </a:r>
                      <a:r>
                        <a:rPr lang="en-US" altLang="ko-KR" sz="1400" dirty="0" err="1"/>
                        <a:t>sda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디스크 읽기 사전 요청 양 감소로 반응속도 향상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197056"/>
                  </a:ext>
                </a:extLst>
              </a:tr>
              <a:tr h="614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메모리 최적화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메모리 </a:t>
                      </a:r>
                      <a:r>
                        <a:rPr lang="en-US" altLang="ko-KR" sz="1800" dirty="0" err="1"/>
                        <a:t>swappiness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cat /proc/sys/</a:t>
                      </a:r>
                      <a:r>
                        <a:rPr lang="en-US" altLang="ko-KR" sz="1400" dirty="0" err="1"/>
                        <a:t>vm</a:t>
                      </a:r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swappiness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디스크 </a:t>
                      </a:r>
                      <a:r>
                        <a:rPr lang="ko-KR" altLang="en-US" sz="1600" dirty="0" err="1"/>
                        <a:t>스왑</a:t>
                      </a:r>
                      <a:r>
                        <a:rPr lang="ko-KR" altLang="en-US" sz="1600" dirty="0"/>
                        <a:t> 사용 최소화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378393"/>
                  </a:ext>
                </a:extLst>
              </a:tr>
              <a:tr h="614363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메모리 </a:t>
                      </a:r>
                      <a:r>
                        <a:rPr lang="en-US" altLang="ko-KR" sz="1800" dirty="0" err="1"/>
                        <a:t>drop_cache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cat /proc/sys/</a:t>
                      </a:r>
                      <a:r>
                        <a:rPr lang="en-US" altLang="ko-KR" sz="1400" dirty="0" err="1"/>
                        <a:t>vm</a:t>
                      </a:r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 err="1"/>
                        <a:t>drop_caches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주기적 메모리 캐시 정리로 시스템 부하 예방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685682"/>
                  </a:ext>
                </a:extLst>
              </a:tr>
              <a:tr h="614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서비스 최적화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불필요</a:t>
                      </a:r>
                      <a:r>
                        <a:rPr lang="en-US" altLang="ko-KR" sz="1800" dirty="0"/>
                        <a:t> </a:t>
                      </a:r>
                      <a:r>
                        <a:rPr lang="ko-KR" altLang="en-US" sz="1800" dirty="0"/>
                        <a:t>서비스 비활성화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systemctl</a:t>
                      </a:r>
                      <a:r>
                        <a:rPr lang="en-US" altLang="ko-KR" sz="1400" dirty="0"/>
                        <a:t> is-enabled cups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백그라운드 자원 낭비 방지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85131"/>
                  </a:ext>
                </a:extLst>
              </a:tr>
              <a:tr h="614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보안 강화</a:t>
                      </a:r>
                    </a:p>
                  </a:txBody>
                  <a:tcPr anchor="ctr"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UFW </a:t>
                      </a:r>
                      <a:r>
                        <a:rPr lang="ko-KR" altLang="en-US" sz="1800" dirty="0"/>
                        <a:t>방화벽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sudo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ufw</a:t>
                      </a:r>
                      <a:r>
                        <a:rPr lang="en-US" altLang="ko-KR" sz="1400" dirty="0"/>
                        <a:t> status verbose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보안 강화를 위한 기본 방화벽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431121"/>
                  </a:ext>
                </a:extLst>
              </a:tr>
              <a:tr h="614363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SSH </a:t>
                      </a:r>
                      <a:r>
                        <a:rPr lang="ko-KR" altLang="en-US" sz="1800" dirty="0"/>
                        <a:t>설정 강화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grep -Ei '</a:t>
                      </a:r>
                      <a:r>
                        <a:rPr lang="en-US" altLang="ko-KR" sz="1050" dirty="0" err="1"/>
                        <a:t>PermitRootLogin|PasswordAuthentication|Protocol|MaxAuthTries</a:t>
                      </a:r>
                      <a:r>
                        <a:rPr lang="en-US" altLang="ko-KR" sz="1050" dirty="0"/>
                        <a:t>' /</a:t>
                      </a:r>
                      <a:r>
                        <a:rPr lang="en-US" altLang="ko-KR" sz="1050" dirty="0" err="1"/>
                        <a:t>etc</a:t>
                      </a:r>
                      <a:r>
                        <a:rPr lang="en-US" altLang="ko-KR" sz="1050" dirty="0"/>
                        <a:t>/ssh/</a:t>
                      </a:r>
                      <a:r>
                        <a:rPr lang="en-US" altLang="ko-KR" sz="1050" dirty="0" err="1"/>
                        <a:t>sshd_config</a:t>
                      </a:r>
                      <a:endParaRPr lang="en-US" altLang="ko-K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우선순위 조정을 통해 중요 프로세스가 </a:t>
                      </a:r>
                      <a:r>
                        <a:rPr lang="en-US" altLang="ko-KR" sz="1600" dirty="0"/>
                        <a:t>CPU</a:t>
                      </a:r>
                      <a:r>
                        <a:rPr lang="ko-KR" altLang="en-US" sz="1600" dirty="0"/>
                        <a:t>를 더 빠르게 선점하도록 유도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98119"/>
                  </a:ext>
                </a:extLst>
              </a:tr>
              <a:tr h="614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디스크 최적화</a:t>
                      </a:r>
                    </a:p>
                  </a:txBody>
                  <a:tcPr anchor="ctr"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디스크 조각 모음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e4defrag -c /home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파일 접근 속도 향상</a:t>
                      </a:r>
                      <a:br>
                        <a:rPr lang="ko-KR" altLang="en-US" sz="1600" dirty="0"/>
                      </a:br>
                      <a:r>
                        <a:rPr lang="en-US" altLang="ko-KR" sz="1600" dirty="0"/>
                        <a:t>(※ </a:t>
                      </a:r>
                      <a:r>
                        <a:rPr lang="ko-KR" altLang="en-US" sz="1600" dirty="0"/>
                        <a:t>가상환경 건너뜀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376567"/>
                  </a:ext>
                </a:extLst>
              </a:tr>
              <a:tr h="614363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Inode</a:t>
                      </a:r>
                      <a:r>
                        <a:rPr lang="en-US" altLang="ko-KR" sz="1800" dirty="0"/>
                        <a:t> </a:t>
                      </a:r>
                      <a:r>
                        <a:rPr lang="ko-KR" altLang="en-US" sz="1800" dirty="0"/>
                        <a:t>정리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find /</a:t>
                      </a:r>
                      <a:r>
                        <a:rPr lang="en-US" altLang="ko-KR" sz="1400" dirty="0" err="1"/>
                        <a:t>tmp</a:t>
                      </a:r>
                      <a:r>
                        <a:rPr lang="en-US" altLang="ko-KR" sz="1400" dirty="0"/>
                        <a:t> -type f -empty, find /</a:t>
                      </a:r>
                      <a:r>
                        <a:rPr lang="en-US" altLang="ko-KR" sz="1400" dirty="0" err="1"/>
                        <a:t>tmp</a:t>
                      </a:r>
                      <a:r>
                        <a:rPr lang="en-US" altLang="ko-KR" sz="1400" dirty="0"/>
                        <a:t> -type d -empty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불필요한 </a:t>
                      </a:r>
                      <a:r>
                        <a:rPr lang="en-US" altLang="ko-KR" sz="1600" dirty="0" err="1"/>
                        <a:t>inode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자원 회수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(※ </a:t>
                      </a:r>
                      <a:r>
                        <a:rPr lang="ko-KR" altLang="en-US" sz="1600" dirty="0"/>
                        <a:t>가상환경 건너뜀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285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9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24361-50E4-D931-06EC-A343CC7BA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005A78-E62C-66C6-6F29-888FC8AEFB28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0B3A4D8-0D20-3B8C-D715-3C8A727E427E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세부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DA0307-1958-74CE-7AEE-4A06B6CCD2AA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57ADD22-C89A-67FF-CCF5-14DDF50B5E89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56AD345-CC10-9165-63EE-0C063241203F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2082270-18EA-EA4E-4890-997948A3335A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5BD616E-1C6E-2F9B-F172-4698BB947488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1CA603B-5DA3-AF98-1E2E-F67B17D363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7028" y="2466481"/>
            <a:ext cx="3905795" cy="2105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1A3AA9-2722-CD04-B4BF-2880E8F28B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5958" y="2466481"/>
            <a:ext cx="6354062" cy="1876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27807-1792-FFE2-4CBC-9A8077DFBE30}"/>
              </a:ext>
            </a:extLst>
          </p:cNvPr>
          <p:cNvSpPr txBox="1"/>
          <p:nvPr/>
        </p:nvSpPr>
        <p:spPr>
          <a:xfrm>
            <a:off x="1522771" y="5187756"/>
            <a:ext cx="11032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 err="1"/>
              <a:t>cpupower</a:t>
            </a:r>
            <a:r>
              <a:rPr lang="en-US" altLang="ko-KR" sz="2400" dirty="0"/>
              <a:t> frequency-set -g performance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CPU</a:t>
            </a:r>
            <a:r>
              <a:rPr lang="ko-KR" altLang="en-US" sz="2400" dirty="0"/>
              <a:t>의 동작 주파수 조절 정책</a:t>
            </a:r>
            <a:r>
              <a:rPr lang="en-US" altLang="ko-KR" sz="2400" dirty="0"/>
              <a:t>(governor)</a:t>
            </a:r>
            <a:r>
              <a:rPr lang="ko-KR" altLang="en-US" sz="2400" dirty="0"/>
              <a:t>을 </a:t>
            </a:r>
            <a:r>
              <a:rPr lang="en-US" altLang="ko-KR" sz="2400" dirty="0"/>
              <a:t>performance</a:t>
            </a:r>
            <a:r>
              <a:rPr lang="ko-KR" altLang="en-US" sz="2400" dirty="0"/>
              <a:t>로 설정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의미</a:t>
            </a:r>
            <a:r>
              <a:rPr lang="en-US" altLang="ko-KR" sz="2400" dirty="0"/>
              <a:t>: </a:t>
            </a:r>
            <a:r>
              <a:rPr lang="ko-KR" altLang="en-US" sz="2400" dirty="0"/>
              <a:t>항상 최고 클럭으로 동작 → 실시간 응답 속도 높아짐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/>
              <a:t>renice -n -5 -p $(</a:t>
            </a:r>
            <a:r>
              <a:rPr lang="en-US" altLang="ko-KR" sz="2400" dirty="0" err="1"/>
              <a:t>pgrep</a:t>
            </a:r>
            <a:r>
              <a:rPr lang="en-US" altLang="ko-KR" sz="2400" dirty="0"/>
              <a:t> {proc} | head -n 1)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ko-KR" altLang="en-US" sz="2400" dirty="0"/>
              <a:t>지정된 프로세스의 우선순위</a:t>
            </a:r>
            <a:r>
              <a:rPr lang="en-US" altLang="ko-KR" sz="2400" dirty="0"/>
              <a:t>(niceness)</a:t>
            </a:r>
            <a:r>
              <a:rPr lang="ko-KR" altLang="en-US" sz="2400" dirty="0"/>
              <a:t>를 </a:t>
            </a:r>
            <a:r>
              <a:rPr lang="en-US" altLang="ko-KR" sz="2400" dirty="0"/>
              <a:t>-5</a:t>
            </a:r>
            <a:r>
              <a:rPr lang="ko-KR" altLang="en-US" sz="2400" dirty="0"/>
              <a:t>로 설정 </a:t>
            </a:r>
            <a:r>
              <a:rPr lang="en-US" altLang="ko-KR" sz="2400" dirty="0"/>
              <a:t>(</a:t>
            </a:r>
            <a:r>
              <a:rPr lang="ko-KR" altLang="en-US" sz="2400" dirty="0"/>
              <a:t>높은 우선순위</a:t>
            </a:r>
            <a:r>
              <a:rPr lang="en-US" altLang="ko-KR" sz="2400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의미</a:t>
            </a:r>
            <a:r>
              <a:rPr lang="en-US" altLang="ko-KR" sz="2400" dirty="0"/>
              <a:t>: </a:t>
            </a:r>
            <a:r>
              <a:rPr lang="ko-KR" altLang="en-US" sz="2400" dirty="0"/>
              <a:t>중요한 프로세스가 </a:t>
            </a:r>
            <a:r>
              <a:rPr lang="en-US" altLang="ko-KR" sz="2400" dirty="0"/>
              <a:t>CPU </a:t>
            </a:r>
            <a:r>
              <a:rPr lang="ko-KR" altLang="en-US" sz="2400" dirty="0"/>
              <a:t>자원을 더 빨리 배정받도록 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3696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7DEB-DEEB-C2A5-C065-18E362B44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712116-4CD3-D866-016D-60008C51CE0D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0DAF3F0-FE76-3389-B323-EB513E9759E5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세부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882C9D8-49FF-F6D3-BF60-AAAE64169694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IO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D3498F8-A8E4-678F-933A-4DAE093D5D85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26B8A9B-DA20-4461-ABFA-1D62DB32DA3D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CC98803-8253-3532-2F34-9EA71A8E95E6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75E6D73-B345-731B-A2B1-34E2F72C538C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6FCA2BF-C2E7-4F43-39E2-DA624BEBFE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7028" y="2466481"/>
            <a:ext cx="3905795" cy="2105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03BA9E-02AA-0EE6-9FEF-0B80DF0EB3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1553" y="2479898"/>
            <a:ext cx="6754168" cy="18862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D3A7F3-5990-C6D1-1625-FA116C232F31}"/>
              </a:ext>
            </a:extLst>
          </p:cNvPr>
          <p:cNvSpPr txBox="1"/>
          <p:nvPr/>
        </p:nvSpPr>
        <p:spPr>
          <a:xfrm>
            <a:off x="1508023" y="5246599"/>
            <a:ext cx="103338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/>
              <a:t>echo {scheduler} | tee /sys/block/</a:t>
            </a:r>
            <a:r>
              <a:rPr lang="en-US" altLang="ko-KR" sz="2400" dirty="0" err="1"/>
              <a:t>sda</a:t>
            </a:r>
            <a:r>
              <a:rPr lang="en-US" altLang="ko-KR" sz="2400" dirty="0"/>
              <a:t>/queue/scheduler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ko-KR" altLang="en-US" sz="2400" dirty="0"/>
              <a:t>디스크 </a:t>
            </a:r>
            <a:r>
              <a:rPr lang="en-US" altLang="ko-KR" sz="2400" dirty="0"/>
              <a:t>I/O </a:t>
            </a:r>
            <a:r>
              <a:rPr lang="ko-KR" altLang="en-US" sz="2400" dirty="0"/>
              <a:t>스케줄러를 설정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noop</a:t>
            </a:r>
            <a:r>
              <a:rPr lang="en-US" altLang="ko-KR" sz="2400" dirty="0"/>
              <a:t>, deadline, </a:t>
            </a:r>
            <a:r>
              <a:rPr lang="en-US" altLang="ko-KR" sz="2400" dirty="0" err="1"/>
              <a:t>cfq</a:t>
            </a:r>
            <a:r>
              <a:rPr lang="en-US" altLang="ko-KR" sz="2400" dirty="0"/>
              <a:t> </a:t>
            </a:r>
            <a:r>
              <a:rPr lang="ko-KR" altLang="en-US" sz="2400" dirty="0"/>
              <a:t>등</a:t>
            </a:r>
            <a:r>
              <a:rPr lang="en-US" altLang="ko-KR" sz="2400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의미</a:t>
            </a:r>
            <a:r>
              <a:rPr lang="en-US" altLang="ko-KR" sz="2400" dirty="0"/>
              <a:t>: deadline</a:t>
            </a:r>
            <a:r>
              <a:rPr lang="ko-KR" altLang="en-US" sz="2400" dirty="0"/>
              <a:t>은 지연 시간 예측 옵션 </a:t>
            </a:r>
            <a:r>
              <a:rPr lang="en-US" altLang="ko-KR" sz="2400" dirty="0"/>
              <a:t>-</a:t>
            </a:r>
            <a:r>
              <a:rPr lang="ko-KR" altLang="en-US" sz="2400" dirty="0"/>
              <a:t> 서버에 적합</a:t>
            </a:r>
            <a:endParaRPr lang="en-US" altLang="ko-KR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 err="1"/>
              <a:t>blockdev</a:t>
            </a:r>
            <a:r>
              <a:rPr lang="en-US" altLang="ko-KR" sz="2400" dirty="0"/>
              <a:t> --</a:t>
            </a:r>
            <a:r>
              <a:rPr lang="en-US" altLang="ko-KR" sz="2400" dirty="0" err="1"/>
              <a:t>setra</a:t>
            </a:r>
            <a:r>
              <a:rPr lang="en-US" altLang="ko-KR" sz="2400" dirty="0"/>
              <a:t> 128 /dev/</a:t>
            </a:r>
            <a:r>
              <a:rPr lang="en-US" altLang="ko-KR" sz="2400" dirty="0" err="1"/>
              <a:t>sda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read-ahead buffer size </a:t>
            </a:r>
            <a:r>
              <a:rPr lang="ko-KR" altLang="en-US" sz="2400" dirty="0"/>
              <a:t>설정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의미</a:t>
            </a:r>
            <a:r>
              <a:rPr lang="en-US" altLang="ko-KR" sz="2400" dirty="0"/>
              <a:t>: </a:t>
            </a:r>
            <a:r>
              <a:rPr lang="ko-KR" altLang="en-US" sz="2400" dirty="0"/>
              <a:t>디스크 읽기 성능 향상에 기여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ko-KR" sz="2400" dirty="0"/>
          </a:p>
          <a:p>
            <a:pPr lvl="1"/>
            <a:r>
              <a:rPr lang="en-US" altLang="ko-KR" sz="2400" dirty="0"/>
              <a:t>VM </a:t>
            </a:r>
            <a:r>
              <a:rPr lang="ko-KR" altLang="en-US" sz="2400" dirty="0"/>
              <a:t>내에서 보이는 </a:t>
            </a:r>
            <a:r>
              <a:rPr lang="en-US" altLang="ko-KR" sz="2400" dirty="0"/>
              <a:t>/dev/</a:t>
            </a:r>
            <a:r>
              <a:rPr lang="en-US" altLang="ko-KR" sz="2400" dirty="0" err="1"/>
              <a:t>sda</a:t>
            </a:r>
            <a:r>
              <a:rPr lang="en-US" altLang="ko-KR" sz="2400" dirty="0"/>
              <a:t> </a:t>
            </a:r>
            <a:r>
              <a:rPr lang="ko-KR" altLang="en-US" sz="2400" dirty="0"/>
              <a:t>같은 디스크는 실제 물리 디바이스가 아님→ </a:t>
            </a:r>
            <a:r>
              <a:rPr lang="en-US" altLang="ko-KR" sz="2400" dirty="0"/>
              <a:t>I/O </a:t>
            </a:r>
            <a:r>
              <a:rPr lang="ko-KR" altLang="en-US" sz="2400" dirty="0"/>
              <a:t>스케줄러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read_ahead</a:t>
            </a:r>
            <a:r>
              <a:rPr lang="en-US" altLang="ko-KR" sz="2400" dirty="0"/>
              <a:t> </a:t>
            </a:r>
            <a:r>
              <a:rPr lang="ko-KR" altLang="en-US" sz="2400" dirty="0"/>
              <a:t>등 설정 변경해도 실효 없음</a:t>
            </a:r>
            <a:endParaRPr lang="en-US" altLang="ko-KR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9051075-B94D-4026-735B-BD0388FC75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0093" y="6789445"/>
            <a:ext cx="60968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0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556D1-EDB4-4275-29D6-534A1EB5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251132-47D5-DE97-63BF-D4BF367507E6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C18F019-D913-66F6-FEE2-5D7F234F17A9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세부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F546AEF-A298-3E90-72C1-314B40EFA419}"/>
              </a:ext>
            </a:extLst>
          </p:cNvPr>
          <p:cNvSpPr txBox="1"/>
          <p:nvPr/>
        </p:nvSpPr>
        <p:spPr>
          <a:xfrm>
            <a:off x="1837028" y="1926821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메모리</a:t>
            </a: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A3FA396-345A-ACFC-E36E-CEA44F06026B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6D31457-3746-6CE2-80FF-98D309A37F79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6CDC8C3-91FB-F436-25B3-62B028E06E78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04113A1-B3A2-C15F-6651-4B685B1C2E18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BA15A33-4207-5114-2F5A-3A789028D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2705955"/>
            <a:ext cx="8116433" cy="1314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F83DD4-927D-C074-6728-9DF42ED39F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2771" y="2705955"/>
            <a:ext cx="3427110" cy="113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D91FFD-8162-B211-1247-6809C120EF5E}"/>
              </a:ext>
            </a:extLst>
          </p:cNvPr>
          <p:cNvSpPr txBox="1"/>
          <p:nvPr/>
        </p:nvSpPr>
        <p:spPr>
          <a:xfrm>
            <a:off x="1522771" y="5187756"/>
            <a:ext cx="110323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 err="1"/>
              <a:t>sysctl</a:t>
            </a:r>
            <a:r>
              <a:rPr lang="en-US" altLang="ko-KR" sz="2400" dirty="0"/>
              <a:t> </a:t>
            </a:r>
            <a:r>
              <a:rPr lang="en-US" altLang="ko-KR" sz="2400" dirty="0" err="1"/>
              <a:t>vm.swappiness</a:t>
            </a:r>
            <a:r>
              <a:rPr lang="en-US" altLang="ko-KR" sz="2400" dirty="0"/>
              <a:t>=10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ko-KR" altLang="en-US" sz="2400" dirty="0"/>
              <a:t>스와핑 빈도를 조절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의미</a:t>
            </a:r>
            <a:r>
              <a:rPr lang="en-US" altLang="ko-KR" sz="2400" dirty="0"/>
              <a:t>: 10</a:t>
            </a:r>
            <a:r>
              <a:rPr lang="ko-KR" altLang="en-US" sz="2400" dirty="0"/>
              <a:t>으로 설정하면 </a:t>
            </a:r>
            <a:r>
              <a:rPr lang="ko-KR" altLang="en-US" sz="2400" dirty="0" err="1"/>
              <a:t>스왑</a:t>
            </a:r>
            <a:r>
              <a:rPr lang="ko-KR" altLang="en-US" sz="2400" dirty="0"/>
              <a:t> 사용을 최대한 억제 </a:t>
            </a:r>
            <a:r>
              <a:rPr lang="en-US" altLang="ko-KR" sz="2400" dirty="0"/>
              <a:t>(RAM </a:t>
            </a:r>
            <a:r>
              <a:rPr lang="ko-KR" altLang="en-US" sz="2400" dirty="0"/>
              <a:t>중심 운용 </a:t>
            </a:r>
            <a:r>
              <a:rPr lang="en-US" altLang="ko-KR" sz="2400" dirty="0"/>
              <a:t>- </a:t>
            </a:r>
            <a:r>
              <a:rPr lang="ko-KR" altLang="en-US" sz="2400" dirty="0"/>
              <a:t>빠름</a:t>
            </a:r>
            <a:r>
              <a:rPr lang="en-US" altLang="ko-KR" sz="2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/>
              <a:t>sync; echo {n} &gt; /proc/sys/</a:t>
            </a:r>
            <a:r>
              <a:rPr lang="en-US" altLang="ko-KR" sz="2400" dirty="0" err="1"/>
              <a:t>vm</a:t>
            </a:r>
            <a:r>
              <a:rPr lang="en-US" altLang="ko-KR" sz="2400" dirty="0"/>
              <a:t>/</a:t>
            </a:r>
            <a:r>
              <a:rPr lang="en-US" altLang="ko-KR" sz="2400" dirty="0" err="1"/>
              <a:t>drop_caches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ko-KR" altLang="en-US" sz="2400" dirty="0"/>
              <a:t>파일 시스템 캐시를 강제로 비움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의미</a:t>
            </a:r>
            <a:r>
              <a:rPr lang="en-US" altLang="ko-KR" sz="2400" dirty="0"/>
              <a:t>:</a:t>
            </a:r>
          </a:p>
          <a:p>
            <a:pPr lvl="2"/>
            <a:r>
              <a:rPr lang="en-US" altLang="ko-KR" sz="2400" dirty="0"/>
              <a:t>1: </a:t>
            </a:r>
            <a:r>
              <a:rPr lang="ko-KR" altLang="en-US" sz="2400" dirty="0"/>
              <a:t>페이지 캐시만 비움</a:t>
            </a:r>
            <a:endParaRPr lang="en-US" altLang="ko-KR" sz="2400" dirty="0"/>
          </a:p>
          <a:p>
            <a:pPr lvl="2"/>
            <a:r>
              <a:rPr lang="en-US" altLang="ko-KR" sz="2400" dirty="0"/>
              <a:t>2: </a:t>
            </a:r>
            <a:r>
              <a:rPr lang="en-US" altLang="ko-KR" sz="2400" dirty="0" err="1"/>
              <a:t>inode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dentry</a:t>
            </a:r>
            <a:r>
              <a:rPr lang="ko-KR" altLang="en-US" sz="2400" dirty="0"/>
              <a:t>만</a:t>
            </a:r>
            <a:endParaRPr lang="en-US" altLang="ko-KR" sz="2400" dirty="0"/>
          </a:p>
          <a:p>
            <a:pPr lvl="2"/>
            <a:r>
              <a:rPr lang="en-US" altLang="ko-KR" sz="2400" dirty="0"/>
              <a:t>3: </a:t>
            </a:r>
            <a:r>
              <a:rPr lang="ko-KR" altLang="en-US" sz="2400" dirty="0"/>
              <a:t>모두 비움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3103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CE8F9-2100-6581-7B63-749E8FB5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BF122B-D5B4-8A79-5901-94A11E5B1C9E}"/>
              </a:ext>
            </a:extLst>
          </p:cNvPr>
          <p:cNvSpPr/>
          <p:nvPr/>
        </p:nvSpPr>
        <p:spPr>
          <a:xfrm>
            <a:off x="1051687" y="1926821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240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EA1703F-D9CF-1969-D6C1-DFC8A27ED851}"/>
              </a:ext>
            </a:extLst>
          </p:cNvPr>
          <p:cNvSpPr txBox="1"/>
          <p:nvPr/>
        </p:nvSpPr>
        <p:spPr>
          <a:xfrm>
            <a:off x="1028700" y="971550"/>
            <a:ext cx="63627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6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세부 설명</a:t>
            </a:r>
            <a:endParaRPr lang="en-US" sz="36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61F33D1-45B1-109E-A9F2-C82A64D2388D}"/>
                  </a:ext>
                </a:extLst>
              </p14:cNvPr>
              <p14:cNvContentPartPr/>
              <p14:nvPr/>
            </p14:nvContentPartPr>
            <p14:xfrm>
              <a:off x="13022919" y="5515757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5DA1795-F816-9621-58D9-7D6538A48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16799" y="550963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B769BAE-A97D-6365-08E7-91D9A5C3559F}"/>
                  </a:ext>
                </a:extLst>
              </p14:cNvPr>
              <p14:cNvContentPartPr/>
              <p14:nvPr/>
            </p14:nvContentPartPr>
            <p14:xfrm>
              <a:off x="12093399" y="5250437"/>
              <a:ext cx="151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3478C7C-7A73-0D88-84E0-6E1F59229E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87279" y="5244317"/>
                <a:ext cx="27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A1FDE7-BBD5-BEA6-8CA6-180B3B876984}"/>
                  </a:ext>
                </a:extLst>
              </p14:cNvPr>
              <p14:cNvContentPartPr/>
              <p14:nvPr/>
            </p14:nvContentPartPr>
            <p14:xfrm>
              <a:off x="11621439" y="5131997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7FB00EE-4F2A-F662-3279-6C9A0FDF0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319" y="512587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E12B249-701A-FE3D-2A52-DCAA9165C55B}"/>
                  </a:ext>
                </a:extLst>
              </p14:cNvPr>
              <p14:cNvContentPartPr/>
              <p14:nvPr/>
            </p14:nvContentPartPr>
            <p14:xfrm>
              <a:off x="10766079" y="4556717"/>
              <a:ext cx="9720" cy="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20296C5-A12D-0874-C9F7-88D42411CD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59959" y="4550597"/>
                <a:ext cx="21960" cy="187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072A47F5-531C-01EA-78BA-2E3750037C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1800" y="2702655"/>
            <a:ext cx="5477639" cy="6858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8050F7-0931-326C-BD37-2EAE5823FF0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38607"/>
          <a:stretch/>
        </p:blipFill>
        <p:spPr>
          <a:xfrm>
            <a:off x="1856693" y="2648047"/>
            <a:ext cx="3315163" cy="9240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A304965A-0BB9-4426-0B5F-D281FC80DE85}"/>
              </a:ext>
            </a:extLst>
          </p:cNvPr>
          <p:cNvSpPr txBox="1"/>
          <p:nvPr/>
        </p:nvSpPr>
        <p:spPr>
          <a:xfrm>
            <a:off x="1871441" y="1937336"/>
            <a:ext cx="8929051" cy="362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</a:t>
            </a:r>
            <a:r>
              <a:rPr 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9B315B-8DAF-D48E-65F3-CE1A13A05DBA}"/>
              </a:ext>
            </a:extLst>
          </p:cNvPr>
          <p:cNvSpPr txBox="1"/>
          <p:nvPr/>
        </p:nvSpPr>
        <p:spPr>
          <a:xfrm>
            <a:off x="1856693" y="4567731"/>
            <a:ext cx="11032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400" dirty="0" err="1"/>
              <a:t>systemctl</a:t>
            </a:r>
            <a:r>
              <a:rPr lang="en-US" altLang="ko-KR" sz="2400" dirty="0"/>
              <a:t> disable --now {service}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기능</a:t>
            </a:r>
            <a:r>
              <a:rPr lang="en-US" altLang="ko-KR" sz="2400" dirty="0"/>
              <a:t>: </a:t>
            </a:r>
            <a:r>
              <a:rPr lang="ko-KR" altLang="en-US" sz="2400" dirty="0"/>
              <a:t>시스템 서비스 비활성화 </a:t>
            </a:r>
            <a:r>
              <a:rPr lang="en-US" altLang="ko-KR" sz="2400" dirty="0"/>
              <a:t>+ </a:t>
            </a:r>
            <a:r>
              <a:rPr lang="ko-KR" altLang="en-US" sz="2400" dirty="0"/>
              <a:t>즉시 종료</a:t>
            </a: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ko-KR" altLang="en-US" sz="2400" dirty="0"/>
              <a:t>의미</a:t>
            </a:r>
            <a:r>
              <a:rPr lang="en-US" altLang="ko-KR" sz="2400" dirty="0"/>
              <a:t>: </a:t>
            </a:r>
            <a:r>
              <a:rPr lang="ko-KR" altLang="en-US" sz="2400" dirty="0"/>
              <a:t>불필요한 서비스로 인한 부하 제거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3FAF4D-AD84-4B2F-D216-D2C021CA90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9424" y="6698923"/>
            <a:ext cx="5382376" cy="362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0A37C0-57C4-5E26-6E81-69308DE4EC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7821" y="6698923"/>
            <a:ext cx="6982799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8175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5607</TotalTime>
  <Words>1287</Words>
  <Application>Microsoft Office PowerPoint</Application>
  <PresentationFormat>사용자 지정</PresentationFormat>
  <Paragraphs>217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Inter Light</vt:lpstr>
      <vt:lpstr>Source Han Sans KR Bold</vt:lpstr>
      <vt:lpstr>Wingdings 3</vt:lpstr>
      <vt:lpstr>Trebuchet MS</vt:lpstr>
      <vt:lpstr>Source Han Sans KR</vt:lpstr>
      <vt:lpstr>Wingdings</vt:lpstr>
      <vt:lpstr>맑은 고딕</vt:lpstr>
      <vt:lpstr>Arial</vt:lpstr>
      <vt:lpstr>Inter Bold</vt:lpstr>
      <vt:lpstr>패싯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케 지</cp:lastModifiedBy>
  <cp:revision>182</cp:revision>
  <dcterms:created xsi:type="dcterms:W3CDTF">2006-08-16T00:00:00Z</dcterms:created>
  <dcterms:modified xsi:type="dcterms:W3CDTF">2025-04-16T06:20:36Z</dcterms:modified>
  <dc:identifier>DAGis_g1UzM</dc:identifier>
</cp:coreProperties>
</file>